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lvl1pPr defTabSz="457200">
      <a:defRPr>
        <a:latin typeface="Trebuchet MS"/>
        <a:ea typeface="Trebuchet MS"/>
        <a:cs typeface="Trebuchet MS"/>
        <a:sym typeface="Trebuchet MS"/>
      </a:defRPr>
    </a:lvl1pPr>
    <a:lvl2pPr indent="457200" defTabSz="457200">
      <a:defRPr>
        <a:latin typeface="Trebuchet MS"/>
        <a:ea typeface="Trebuchet MS"/>
        <a:cs typeface="Trebuchet MS"/>
        <a:sym typeface="Trebuchet MS"/>
      </a:defRPr>
    </a:lvl2pPr>
    <a:lvl3pPr indent="914400" defTabSz="457200">
      <a:defRPr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BE9CB"/>
          </a:solidFill>
        </a:fill>
      </a:tcStyle>
    </a:wholeTbl>
    <a:band2H>
      <a:tcTxStyle/>
      <a:tcStyle>
        <a:tcBdr/>
        <a:fill>
          <a:solidFill>
            <a:srgbClr val="EEF4E7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0C226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0C226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0C226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5E6CB"/>
          </a:solidFill>
        </a:fill>
      </a:tcStyle>
    </a:wholeTbl>
    <a:band2H>
      <a:tcTxStyle/>
      <a:tcStyle>
        <a:tcBdr/>
        <a:fill>
          <a:solidFill>
            <a:srgbClr val="FAF3E7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6B91E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6B91E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6B91E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BD8D0"/>
          </a:solidFill>
        </a:fill>
      </a:tcStyle>
    </a:wholeTbl>
    <a:band2H>
      <a:tcTxStyle/>
      <a:tcStyle>
        <a:tcBdr/>
        <a:fill>
          <a:solidFill>
            <a:srgbClr val="EEEDE9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18655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18655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18655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0C226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0C226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7"/>
          <p:cNvGrpSpPr/>
          <p:nvPr/>
        </p:nvGrpSpPr>
        <p:grpSpPr>
          <a:xfrm>
            <a:off x="-1" y="-8467"/>
            <a:ext cx="12192001" cy="6866468"/>
            <a:chOff x="0" y="0"/>
            <a:chExt cx="12192000" cy="6866467"/>
          </a:xfrm>
        </p:grpSpPr>
        <p:sp>
          <p:nvSpPr>
            <p:cNvPr id="17" name="Shape 17"/>
            <p:cNvSpPr/>
            <p:nvPr/>
          </p:nvSpPr>
          <p:spPr>
            <a:xfrm>
              <a:off x="9371012" y="8466"/>
              <a:ext cx="1219201" cy="6858002"/>
            </a:xfrm>
            <a:prstGeom prst="line">
              <a:avLst/>
            </a:prstGeom>
            <a:noFill/>
            <a:ln w="9525" cap="rnd">
              <a:solidFill>
                <a:srgbClr val="BFBFBF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 flipH="1">
              <a:off x="7425266" y="3689880"/>
              <a:ext cx="4763559" cy="3176587"/>
            </a:xfrm>
            <a:prstGeom prst="line">
              <a:avLst/>
            </a:prstGeom>
            <a:noFill/>
            <a:ln w="9525" cap="rnd">
              <a:solidFill>
                <a:srgbClr val="D9D9D9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9181476" y="0"/>
              <a:ext cx="3007349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9603441" y="0"/>
              <a:ext cx="2588559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8932333" y="3056466"/>
              <a:ext cx="3259667" cy="381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9334500" y="0"/>
              <a:ext cx="2854326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10898730" y="0"/>
              <a:ext cx="1290095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10938998" y="0"/>
              <a:ext cx="1249826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10371666" y="3598333"/>
              <a:ext cx="1817160" cy="326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6" name="Shape 26"/>
            <p:cNvSpPr/>
            <p:nvPr/>
          </p:nvSpPr>
          <p:spPr>
            <a:xfrm rot="10800000">
              <a:off x="-1" y="8466"/>
              <a:ext cx="842597" cy="5666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1507067" y="2404534"/>
            <a:ext cx="7766937" cy="16463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1507067" y="4050832"/>
            <a:ext cx="7766937" cy="1096901"/>
          </a:xfrm>
          <a:prstGeom prst="rect">
            <a:avLst/>
          </a:prstGeom>
        </p:spPr>
        <p:txBody>
          <a:bodyPr/>
          <a:lstStyle>
            <a:lvl1pPr marL="0" indent="0" algn="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  <a:lvl2pPr marL="0" indent="457200" algn="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2pPr>
            <a:lvl3pPr marL="0" indent="914400" algn="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3pPr>
            <a:lvl4pPr marL="0" indent="1371600" algn="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4pPr>
            <a:lvl5pPr marL="0" indent="1828800" algn="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0808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0808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0808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0808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808080"/>
                </a:solidFill>
              </a:rPr>
              <a:t>Livello 5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1366138" y="3632200"/>
            <a:ext cx="7224526" cy="38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ClrTx/>
              <a:buSzTx/>
              <a:buFontTx/>
              <a:buNone/>
              <a:defRPr sz="16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FontTx/>
              <a:buNone/>
              <a:defRPr sz="16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FontTx/>
              <a:buNone/>
              <a:defRPr sz="16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FontTx/>
              <a:buNone/>
              <a:defRPr sz="16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FontTx/>
              <a:buNone/>
              <a:defRPr sz="1600">
                <a:solidFill>
                  <a:srgbClr val="808080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808080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808080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808080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808080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808080"/>
                </a:solidFill>
              </a:rPr>
              <a:t>Livello 5</a:t>
            </a:r>
          </a:p>
        </p:txBody>
      </p:sp>
      <p:sp>
        <p:nvSpPr>
          <p:cNvPr id="67" name="Shape 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  <p:sp>
        <p:nvSpPr>
          <p:cNvPr id="68" name="Shape 68"/>
          <p:cNvSpPr/>
          <p:nvPr/>
        </p:nvSpPr>
        <p:spPr>
          <a:xfrm>
            <a:off x="541869" y="469465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9" name="Shape 69"/>
          <p:cNvSpPr/>
          <p:nvPr/>
        </p:nvSpPr>
        <p:spPr>
          <a:xfrm>
            <a:off x="8893010" y="2565643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C0E474"/>
                </a:solidFill>
              </a:rPr>
              <a:t>”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677335" y="217488"/>
            <a:ext cx="8596669" cy="4309961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9" cy="233055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</a:lvl1pPr>
            <a:lvl2pPr marL="0" indent="457200">
              <a:buClrTx/>
              <a:buSzTx/>
              <a:buFontTx/>
              <a:buNone/>
            </a:lvl2pPr>
            <a:lvl3pPr marL="0" indent="914400">
              <a:buClrTx/>
              <a:buSzTx/>
              <a:buFontTx/>
              <a:buNone/>
            </a:lvl3pPr>
            <a:lvl4pPr marL="0" indent="1371600">
              <a:buClrTx/>
              <a:buSzTx/>
              <a:buFontTx/>
              <a:buNone/>
            </a:lvl4pPr>
            <a:lvl5pPr marL="0" indent="1828800">
              <a:buClrTx/>
              <a:buSzTx/>
              <a:buFontTx/>
              <a:buNone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931334" y="509665"/>
            <a:ext cx="8094134" cy="322247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xfrm>
            <a:off x="677332" y="3732134"/>
            <a:ext cx="8596670" cy="79531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400"/>
            </a:lvl1pPr>
            <a:lvl2pPr marL="0" indent="457200">
              <a:buClrTx/>
              <a:buSzTx/>
              <a:buFontTx/>
              <a:buNone/>
              <a:defRPr sz="2400"/>
            </a:lvl2pPr>
            <a:lvl3pPr marL="0" indent="914400">
              <a:buClrTx/>
              <a:buSzTx/>
              <a:buFontTx/>
              <a:buNone/>
              <a:defRPr sz="2400"/>
            </a:lvl3pPr>
            <a:lvl4pPr marL="0" indent="1371600">
              <a:buClrTx/>
              <a:buSzTx/>
              <a:buFontTx/>
              <a:buNone/>
              <a:defRPr sz="2400"/>
            </a:lvl4pPr>
            <a:lvl5pPr marL="0" indent="1828800">
              <a:buClrTx/>
              <a:buSzTx/>
              <a:buFontTx/>
              <a:buNone/>
              <a:defRPr sz="2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  <p:sp>
        <p:nvSpPr>
          <p:cNvPr id="78" name="Shape 78"/>
          <p:cNvSpPr/>
          <p:nvPr/>
        </p:nvSpPr>
        <p:spPr>
          <a:xfrm>
            <a:off x="541869" y="469465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79" name="Shape 79"/>
          <p:cNvSpPr/>
          <p:nvPr/>
        </p:nvSpPr>
        <p:spPr>
          <a:xfrm>
            <a:off x="8893010" y="2565643"/>
            <a:ext cx="609601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0">
                <a:solidFill>
                  <a:srgbClr val="C0E4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C0E474"/>
                </a:solidFill>
              </a:rPr>
              <a:t>”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685798" y="509665"/>
            <a:ext cx="8588204" cy="322247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xfrm>
            <a:off x="677332" y="3732134"/>
            <a:ext cx="8596670" cy="79531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400">
                <a:solidFill>
                  <a:srgbClr val="90C226"/>
                </a:solidFill>
              </a:defRPr>
            </a:lvl1pPr>
            <a:lvl2pPr marL="0" indent="457200">
              <a:buClrTx/>
              <a:buSzTx/>
              <a:buFontTx/>
              <a:buNone/>
              <a:defRPr sz="2400">
                <a:solidFill>
                  <a:srgbClr val="90C226"/>
                </a:solidFill>
              </a:defRPr>
            </a:lvl2pPr>
            <a:lvl3pPr marL="0" indent="914400">
              <a:buClrTx/>
              <a:buSzTx/>
              <a:buFontTx/>
              <a:buNone/>
              <a:defRPr sz="2400">
                <a:solidFill>
                  <a:srgbClr val="90C226"/>
                </a:solidFill>
              </a:defRPr>
            </a:lvl3pPr>
            <a:lvl4pPr marL="0" indent="1371600">
              <a:buClrTx/>
              <a:buSzTx/>
              <a:buFontTx/>
              <a:buNone/>
              <a:defRPr sz="2400">
                <a:solidFill>
                  <a:srgbClr val="90C226"/>
                </a:solidFill>
              </a:defRPr>
            </a:lvl4pPr>
            <a:lvl5pPr marL="0" indent="1828800">
              <a:buClrTx/>
              <a:buSzTx/>
              <a:buFontTx/>
              <a:buNone/>
              <a:defRPr sz="2400">
                <a:solidFill>
                  <a:srgbClr val="90C22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Livello 5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xfrm>
            <a:off x="677333" y="609600"/>
            <a:ext cx="8596670" cy="155099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xfrm>
            <a:off x="677333" y="2160589"/>
            <a:ext cx="8596670" cy="4697411"/>
          </a:xfrm>
          <a:prstGeom prst="rect">
            <a:avLst/>
          </a:prstGeom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91" name="Shape 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677335" y="986366"/>
            <a:ext cx="8596669" cy="3541082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9" cy="233055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0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FontTx/>
              <a:buNone/>
              <a:defRPr sz="20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FontTx/>
              <a:buNone/>
              <a:defRPr sz="20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FontTx/>
              <a:buNone/>
              <a:defRPr sz="20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FontTx/>
              <a:buNone/>
              <a:defRPr sz="2000">
                <a:solidFill>
                  <a:srgbClr val="808080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08080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08080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08080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08080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08080"/>
                </a:solidFill>
              </a:rPr>
              <a:t>Livello 5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77333" y="609600"/>
            <a:ext cx="8596670" cy="155099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77333" y="2160589"/>
            <a:ext cx="4184036" cy="4697411"/>
          </a:xfrm>
          <a:prstGeom prst="rect">
            <a:avLst/>
          </a:prstGeom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677333" y="609600"/>
            <a:ext cx="8596670" cy="1436092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675744" y="2045691"/>
            <a:ext cx="4185624" cy="69155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400"/>
            </a:lvl1pPr>
            <a:lvl2pPr marL="0" indent="457200">
              <a:buClrTx/>
              <a:buSzTx/>
              <a:buFontTx/>
              <a:buNone/>
              <a:defRPr sz="2400"/>
            </a:lvl2pPr>
            <a:lvl3pPr marL="0" indent="914400">
              <a:buClrTx/>
              <a:buSzTx/>
              <a:buFontTx/>
              <a:buNone/>
              <a:defRPr sz="2400"/>
            </a:lvl3pPr>
            <a:lvl4pPr marL="0" indent="1371600">
              <a:buClrTx/>
              <a:buSzTx/>
              <a:buFontTx/>
              <a:buNone/>
              <a:defRPr sz="2400"/>
            </a:lvl4pPr>
            <a:lvl5pPr marL="0" indent="1828800">
              <a:buClrTx/>
              <a:buSzTx/>
              <a:buFontTx/>
              <a:buNone/>
              <a:defRPr sz="2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77333" y="609600"/>
            <a:ext cx="8596670" cy="13208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677333" y="0"/>
            <a:ext cx="3854529" cy="2777071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xfrm>
            <a:off x="4760460" y="514923"/>
            <a:ext cx="4513543" cy="6343077"/>
          </a:xfrm>
          <a:prstGeom prst="rect">
            <a:avLst/>
          </a:prstGeom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677333" y="4800600"/>
            <a:ext cx="8596668" cy="566738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677333" y="5367337"/>
            <a:ext cx="8596668" cy="67402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200"/>
            </a:lvl1pPr>
            <a:lvl2pPr marL="0" indent="457200">
              <a:buClrTx/>
              <a:buSzTx/>
              <a:buFontTx/>
              <a:buNone/>
              <a:defRPr sz="1200"/>
            </a:lvl2pPr>
            <a:lvl3pPr marL="0" indent="914400">
              <a:buClrTx/>
              <a:buSzTx/>
              <a:buFontTx/>
              <a:buNone/>
              <a:defRPr sz="1200"/>
            </a:lvl3pPr>
            <a:lvl4pPr marL="0" indent="1371600">
              <a:buClrTx/>
              <a:buSzTx/>
              <a:buFontTx/>
              <a:buNone/>
              <a:defRPr sz="1200"/>
            </a:lvl4pPr>
            <a:lvl5pPr marL="0" indent="1828800">
              <a:buClrTx/>
              <a:buSzTx/>
              <a:buFontTx/>
              <a:buNone/>
              <a:defRPr sz="1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04040"/>
                </a:solidFill>
              </a:rPr>
              <a:t>Corpo livello uno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04040"/>
                </a:solidFill>
              </a:rPr>
              <a:t>Corpo livello due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04040"/>
                </a:solidFill>
              </a:rPr>
              <a:t>Corpo livello tre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xfrm>
            <a:off x="677335" y="414184"/>
            <a:ext cx="8596669" cy="3794432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62" name="Shape 62"/>
          <p:cNvSpPr>
            <a:spLocks noGrp="1"/>
          </p:cNvSpPr>
          <p:nvPr>
            <p:ph type="body" idx="1"/>
          </p:nvPr>
        </p:nvSpPr>
        <p:spPr>
          <a:xfrm>
            <a:off x="677335" y="4208615"/>
            <a:ext cx="8596669" cy="2094532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</a:lvl1pPr>
            <a:lvl2pPr marL="0" indent="457200">
              <a:buClrTx/>
              <a:buSzTx/>
              <a:buFontTx/>
              <a:buNone/>
            </a:lvl2pPr>
            <a:lvl3pPr marL="0" indent="914400">
              <a:buClrTx/>
              <a:buSzTx/>
              <a:buFontTx/>
              <a:buNone/>
            </a:lvl3pPr>
            <a:lvl4pPr marL="0" indent="1371600">
              <a:buClrTx/>
              <a:buSzTx/>
              <a:buFontTx/>
              <a:buNone/>
            </a:lvl4pPr>
            <a:lvl5pPr marL="0" indent="1828800">
              <a:buClrTx/>
              <a:buSzTx/>
              <a:buFontTx/>
              <a:buNone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-1" y="-8467"/>
            <a:ext cx="12192001" cy="6866468"/>
            <a:chOff x="0" y="0"/>
            <a:chExt cx="12192000" cy="6866467"/>
          </a:xfrm>
        </p:grpSpPr>
        <p:sp>
          <p:nvSpPr>
            <p:cNvPr id="2" name="Shape 2"/>
            <p:cNvSpPr/>
            <p:nvPr/>
          </p:nvSpPr>
          <p:spPr>
            <a:xfrm>
              <a:off x="9371012" y="8466"/>
              <a:ext cx="1219201" cy="6858002"/>
            </a:xfrm>
            <a:prstGeom prst="line">
              <a:avLst/>
            </a:prstGeom>
            <a:noFill/>
            <a:ln w="9525" cap="rnd">
              <a:solidFill>
                <a:srgbClr val="BFBFBF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3" name="Shape 3"/>
            <p:cNvSpPr/>
            <p:nvPr/>
          </p:nvSpPr>
          <p:spPr>
            <a:xfrm flipH="1">
              <a:off x="7425266" y="3689880"/>
              <a:ext cx="4763559" cy="3176587"/>
            </a:xfrm>
            <a:prstGeom prst="line">
              <a:avLst/>
            </a:prstGeom>
            <a:noFill/>
            <a:ln w="9525" cap="rnd">
              <a:solidFill>
                <a:srgbClr val="D9D9D9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9181476" y="0"/>
              <a:ext cx="3007349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9603441" y="0"/>
              <a:ext cx="2588559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8932333" y="3056466"/>
              <a:ext cx="3259667" cy="381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9334500" y="0"/>
              <a:ext cx="2854326" cy="6866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" name="Shape 8"/>
            <p:cNvSpPr/>
            <p:nvPr/>
          </p:nvSpPr>
          <p:spPr>
            <a:xfrm>
              <a:off x="10898730" y="0"/>
              <a:ext cx="1290095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10938998" y="0"/>
              <a:ext cx="1249826" cy="6866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10371666" y="3598333"/>
              <a:ext cx="1817160" cy="3268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-1" y="4021666"/>
              <a:ext cx="448734" cy="2844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967673" y="0"/>
            <a:ext cx="1304744" cy="6470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90C226"/>
                </a:solidFill>
              </a:rPr>
              <a:t>Titolo Testo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77335" y="609600"/>
            <a:ext cx="7060150" cy="624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uno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due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tre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Corpo livello quattro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Livello 5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8590663" y="6114704"/>
            <a:ext cx="683340" cy="2184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900">
                <a:solidFill>
                  <a:srgbClr val="90C226"/>
                </a:solidFill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ransition spd="med"/>
  <p:txStyles>
    <p:titleStyle>
      <a:lvl1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1pPr>
      <a:lvl2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2pPr>
      <a:lvl3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3pPr>
      <a:lvl4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4pPr>
      <a:lvl5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5pPr>
      <a:lvl6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6pPr>
      <a:lvl7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7pPr>
      <a:lvl8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8pPr>
      <a:lvl9pPr defTabSz="457200">
        <a:defRPr sz="3600">
          <a:solidFill>
            <a:srgbClr val="90C226"/>
          </a:solidFill>
          <a:latin typeface="Trebuchet MS"/>
          <a:ea typeface="Trebuchet MS"/>
          <a:cs typeface="Trebuchet MS"/>
          <a:sym typeface="Trebuchet MS"/>
        </a:defRPr>
      </a:lvl9pPr>
    </p:titleStyle>
    <p:bodyStyle>
      <a:lvl1pPr marL="3429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1pPr>
      <a:lvl2pPr marL="778668" indent="-321468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2pPr>
      <a:lvl3pPr marL="1208314" indent="-293914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3pPr>
      <a:lvl4pPr marL="17145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4pPr>
      <a:lvl5pPr marL="21717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5pPr>
      <a:lvl6pPr marL="26289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6pPr>
      <a:lvl7pPr marL="30861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7pPr>
      <a:lvl8pPr marL="35433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8pPr>
      <a:lvl9pPr marL="4000500" indent="-342900" defTabSz="457200">
        <a:spcBef>
          <a:spcPts val="1000"/>
        </a:spcBef>
        <a:buClr>
          <a:srgbClr val="90C226"/>
        </a:buClr>
        <a:buSzPct val="80000"/>
        <a:buFont typeface="Wingdings 3"/>
        <a:buChar char=""/>
        <a:defRPr>
          <a:solidFill>
            <a:srgbClr val="404040"/>
          </a:solidFill>
          <a:latin typeface="Trebuchet MS"/>
          <a:ea typeface="Trebuchet MS"/>
          <a:cs typeface="Trebuchet MS"/>
          <a:sym typeface="Trebuchet MS"/>
        </a:defRPr>
      </a:lvl9pPr>
    </p:bodyStyle>
    <p:otherStyle>
      <a:lvl1pPr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1pPr>
      <a:lvl2pPr indent="4572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2pPr>
      <a:lvl3pPr indent="9144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3pPr>
      <a:lvl4pPr indent="13716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4pPr>
      <a:lvl5pPr indent="18288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5pPr>
      <a:lvl6pPr indent="22860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6pPr>
      <a:lvl7pPr indent="27432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7pPr>
      <a:lvl8pPr indent="32004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8pPr>
      <a:lvl9pPr indent="3657600" algn="r" defTabSz="457200">
        <a:defRPr sz="900">
          <a:solidFill>
            <a:schemeClr val="tx1"/>
          </a:solid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-786131" y="1599335"/>
            <a:ext cx="11704322" cy="431240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it-IT" sz="8100" b="1" i="1" dirty="0">
                <a:solidFill>
                  <a:srgbClr val="78A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POLIZZA</a:t>
            </a:r>
            <a:r>
              <a:rPr sz="8100" b="1" i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it-IT" sz="8100" b="1" i="1" dirty="0" smtClean="0">
                <a:solidFill>
                  <a:srgbClr val="78A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UIL SCUOLA</a:t>
            </a:r>
            <a:endParaRPr sz="8100" b="1" i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it-IT" sz="8100" b="1" i="1" dirty="0" smtClean="0">
                <a:solidFill>
                  <a:srgbClr val="78A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RISCHIO </a:t>
            </a:r>
            <a:r>
              <a:rPr sz="8100" b="1" i="1" dirty="0" smtClean="0">
                <a:solidFill>
                  <a:srgbClr val="78A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it-IT" sz="8100" b="1" i="1" dirty="0">
                <a:solidFill>
                  <a:srgbClr val="78A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OVID 19</a:t>
            </a:r>
            <a:endParaRPr sz="8100" b="1" i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6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43917" y="89822"/>
            <a:ext cx="1819276" cy="542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90" y="89822"/>
            <a:ext cx="2467243" cy="11957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/>
          </p:nvPr>
        </p:nvSpPr>
        <p:spPr>
          <a:xfrm>
            <a:off x="943167" y="405970"/>
            <a:ext cx="9946345" cy="6255440"/>
          </a:xfrm>
          <a:prstGeom prst="rect">
            <a:avLst/>
          </a:prstGeom>
        </p:spPr>
        <p:txBody>
          <a:bodyPr lIns="0" tIns="0" rIns="0" bIns="0">
            <a:normAutofit fontScale="90000"/>
          </a:bodyPr>
          <a:lstStyle/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POLIZZA</a:t>
            </a:r>
            <a:r>
              <a:rPr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RISCHIO</a:t>
            </a:r>
            <a:r>
              <a:rPr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COVID19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16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endParaRPr sz="216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err="1">
                <a:latin typeface="Times New Roman"/>
                <a:ea typeface="Times New Roman"/>
                <a:cs typeface="Times New Roman"/>
                <a:sym typeface="Times New Roman"/>
              </a:rPr>
              <a:t>Effetto</a:t>
            </a: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copertura</a:t>
            </a:r>
            <a:r>
              <a:rPr lang="it-IT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sz="2400" dirty="0" err="1">
                <a:latin typeface="Times New Roman"/>
                <a:ea typeface="Times New Roman"/>
                <a:cs typeface="Times New Roman"/>
                <a:sym typeface="Times New Roman"/>
              </a:rPr>
              <a:t>dalle</a:t>
            </a: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ore 24,00 del </a:t>
            </a:r>
            <a:r>
              <a:rPr lang="it-IT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01</a:t>
            </a:r>
            <a:r>
              <a:rPr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/03/2020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Scadenza</a:t>
            </a:r>
            <a:r>
              <a:rPr lang="it-IT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sz="2400" dirty="0" err="1">
                <a:latin typeface="Times New Roman"/>
                <a:ea typeface="Times New Roman"/>
                <a:cs typeface="Times New Roman"/>
                <a:sym typeface="Times New Roman"/>
              </a:rPr>
              <a:t>alle</a:t>
            </a: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 ore 24,00 del 31/12/2020   </a:t>
            </a: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91440" algn="l" defTabSz="182880">
              <a:buSzPct val="100000"/>
              <a:defRPr sz="1800">
                <a:solidFill>
                  <a:srgbClr val="000000"/>
                </a:solidFill>
              </a:defRPr>
            </a:pPr>
            <a:r>
              <a:rPr sz="24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Assicurati</a:t>
            </a:r>
            <a:r>
              <a:rPr lang="it-IT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sz="24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tutti</a:t>
            </a:r>
            <a:r>
              <a:rPr lang="it-IT" sz="24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gli Iscritti alla Uil Scuola</a:t>
            </a:r>
            <a:r>
              <a:rPr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sz="2160" dirty="0">
                <a:solidFill>
                  <a:srgbClr val="90C226"/>
                </a:solidFill>
              </a:rPr>
              <a:t/>
            </a:r>
            <a:br>
              <a:rPr sz="2160" dirty="0">
                <a:solidFill>
                  <a:srgbClr val="90C226"/>
                </a:solidFill>
              </a:rPr>
            </a:br>
            <a:r>
              <a:rPr sz="2160" dirty="0">
                <a:solidFill>
                  <a:srgbClr val="90C226"/>
                </a:solidFill>
              </a:rPr>
              <a:t/>
            </a:r>
            <a:br>
              <a:rPr sz="2160" dirty="0">
                <a:solidFill>
                  <a:srgbClr val="90C226"/>
                </a:solidFill>
              </a:rPr>
            </a:br>
            <a:r>
              <a:rPr sz="2160" dirty="0">
                <a:solidFill>
                  <a:srgbClr val="90C226"/>
                </a:solidFill>
              </a:rPr>
              <a:t/>
            </a:r>
            <a:br>
              <a:rPr sz="2160" dirty="0">
                <a:solidFill>
                  <a:srgbClr val="90C226"/>
                </a:solidFill>
              </a:rPr>
            </a:br>
            <a:r>
              <a:rPr sz="2160" dirty="0">
                <a:solidFill>
                  <a:srgbClr val="90C226"/>
                </a:solidFill>
              </a:rPr>
              <a:t/>
            </a:r>
            <a:br>
              <a:rPr sz="2160" dirty="0">
                <a:solidFill>
                  <a:srgbClr val="90C226"/>
                </a:solidFill>
              </a:rPr>
            </a:br>
            <a:r>
              <a:rPr sz="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sz="8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sz="800" dirty="0">
                <a:solidFill>
                  <a:srgbClr val="5C5C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sz="800" dirty="0">
                <a:solidFill>
                  <a:srgbClr val="5C5C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sz="2160" dirty="0">
                <a:solidFill>
                  <a:srgbClr val="5C5C5C"/>
                </a:solidFill>
                <a:latin typeface="Cabin"/>
                <a:ea typeface="Cabin"/>
                <a:cs typeface="Cabin"/>
                <a:sym typeface="Cabin"/>
              </a:rPr>
              <a:t> </a:t>
            </a:r>
            <a:br>
              <a:rPr sz="2160" dirty="0">
                <a:solidFill>
                  <a:srgbClr val="5C5C5C"/>
                </a:solidFill>
                <a:latin typeface="Cabin"/>
                <a:ea typeface="Cabin"/>
                <a:cs typeface="Cabin"/>
                <a:sym typeface="Cabin"/>
              </a:rPr>
            </a:br>
            <a:endParaRPr sz="2160" dirty="0">
              <a:solidFill>
                <a:srgbClr val="5C5C5C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99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54549" y="6118483"/>
            <a:ext cx="1819276" cy="542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92" y="5497551"/>
            <a:ext cx="2467243" cy="11957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825500" y="453544"/>
            <a:ext cx="8856921" cy="5913802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RESTAZIONE </a:t>
            </a:r>
            <a:r>
              <a:rPr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GARANTITA</a:t>
            </a:r>
          </a:p>
          <a:p>
            <a:pPr lvl="0" algn="ctr" defTabSz="182880">
              <a:defRPr sz="1800">
                <a:solidFill>
                  <a:srgbClr val="000000"/>
                </a:solidFill>
              </a:defRPr>
            </a:pPr>
            <a:endParaRPr sz="216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Indennizzo forfettario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da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corrispondere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agli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assicurati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con età minore di 70 anni, </a:t>
            </a:r>
            <a:r>
              <a:rPr sz="216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infetti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da COVID 19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diagnostica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successivamente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alla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decorrenza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della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copertura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quindi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ricoveri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iniziati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dopo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l’effetto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della</a:t>
            </a:r>
            <a:r>
              <a:rPr sz="216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dirty="0" err="1">
                <a:latin typeface="Times New Roman"/>
                <a:ea typeface="Times New Roman"/>
                <a:cs typeface="Times New Roman"/>
                <a:sym typeface="Times New Roman"/>
              </a:rPr>
              <a:t>copertura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 ma entro la data di scadenza della stessa.</a:t>
            </a:r>
            <a:endParaRPr sz="216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endParaRPr sz="216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lang="it-IT" sz="216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In caso di</a:t>
            </a:r>
            <a:r>
              <a:rPr sz="216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160" b="1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ricovero</a:t>
            </a:r>
            <a:r>
              <a:rPr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it-IT" sz="2160" dirty="0">
                <a:latin typeface="Times New Roman"/>
                <a:ea typeface="Times New Roman"/>
                <a:cs typeface="Times New Roman"/>
                <a:sym typeface="Times New Roman"/>
              </a:rPr>
              <a:t> In caso di </a:t>
            </a: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ricovero in </a:t>
            </a:r>
            <a:r>
              <a:rPr lang="it-IT" sz="2160" dirty="0">
                <a:latin typeface="Times New Roman"/>
                <a:ea typeface="Times New Roman"/>
                <a:cs typeface="Times New Roman"/>
                <a:sym typeface="Times New Roman"/>
              </a:rPr>
              <a:t>Istituto di Cura, la cui durata sia stata superiore a 3 giorni, a seguito di sinistro avvenuto durante l’operatività del contratto, nel quale risulti positività al virus COVID-19 (tampone positivo Coronavirus), la Società si obbliga a corrispondere un’indennità forfettaria complessivamente pari ad </a:t>
            </a: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€ 200,00 </a:t>
            </a:r>
            <a:r>
              <a:rPr lang="it-IT" sz="2160" dirty="0">
                <a:latin typeface="Times New Roman"/>
                <a:ea typeface="Times New Roman"/>
                <a:cs typeface="Times New Roman"/>
                <a:sym typeface="Times New Roman"/>
              </a:rPr>
              <a:t>nel periodo assicurativo. Nel caso in cui il ricovero sia stato effettuato in terapia intensiva, detta indennità si intende elevata ad € </a:t>
            </a: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>400,00 </a:t>
            </a:r>
            <a:r>
              <a:rPr lang="it-IT" sz="2160" dirty="0">
                <a:latin typeface="Times New Roman"/>
                <a:ea typeface="Times New Roman"/>
                <a:cs typeface="Times New Roman"/>
                <a:sym typeface="Times New Roman"/>
              </a:rPr>
              <a:t>fermo tutto quanto riportato al precedente capoverso.</a:t>
            </a:r>
            <a:br>
              <a:rPr lang="it-IT" sz="216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it-IT" sz="2160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16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sz="2160" b="1" dirty="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112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65181" y="6150381"/>
            <a:ext cx="1819276" cy="542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92" y="5506803"/>
            <a:ext cx="2448154" cy="11865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/>
          </p:cNvSpPr>
          <p:nvPr>
            <p:ph type="title"/>
          </p:nvPr>
        </p:nvSpPr>
        <p:spPr>
          <a:xfrm>
            <a:off x="657303" y="659800"/>
            <a:ext cx="8856921" cy="5762044"/>
          </a:xfrm>
          <a:prstGeom prst="rect">
            <a:avLst/>
          </a:prstGeom>
        </p:spPr>
        <p:txBody>
          <a:bodyPr lIns="0" tIns="0" rIns="0" bIns="0">
            <a:normAutofit fontScale="90000"/>
          </a:bodyPr>
          <a:lstStyle/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DOCUMENTI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DA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PRODURRE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PER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RICHIEDERE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4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L’INDENNIZZO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-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modulo di richiesta compilato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;</a:t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- copia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tessera di iscrizione alla Uil Scuola per l’anno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2020;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in alternativa ed in assenza provvisoria della tessera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: a) alla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consegna della delega al datore di lavoro per la trattenuta della quota associativa,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oppure b) alla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presenza negli elenchi degli Iscritti, depositati presso la Sede nazionale della UIL SCUOLA;</a:t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- copia documento d’identità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dell’assicurato;</a:t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-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Lettera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di dimissione ospedaliera che indichi chiaramente la data del ricovero e della dimissione, i motivi del ricovero (diagnosi di ammissione e di dimissione) e, nel caso di terapia intensiva, specifichi il regime.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- Su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esplicita richiesta della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Compagnia di Assicurazione dovrà essere fornita 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copia della cartella clinica </a:t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endParaRPr sz="19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5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65181" y="6150381"/>
            <a:ext cx="1819276" cy="542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92" y="5497551"/>
            <a:ext cx="2467243" cy="119575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/>
          </p:cNvSpPr>
          <p:nvPr>
            <p:ph type="title"/>
          </p:nvPr>
        </p:nvSpPr>
        <p:spPr>
          <a:xfrm>
            <a:off x="768815" y="627605"/>
            <a:ext cx="8856921" cy="576204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pPr lvl="0" algn="l" defTabSz="182880">
              <a:defRPr sz="1800">
                <a:solidFill>
                  <a:srgbClr val="000000"/>
                </a:solidFill>
              </a:defRPr>
            </a:pPr>
            <a:r>
              <a:rPr lang="it-IT"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PRECISAZIONI</a:t>
            </a:r>
            <a:br>
              <a:rPr lang="it-IT"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LA DATA DI ISCRIZIONE ALLA UIL SCUOLA DEVE ESSERE SEMPRE PRECEDENTE ALLA DATA DEL 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RICOVERO.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396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A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CHI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INOLTRARE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I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it-IT" sz="396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DOCUMENTI</a:t>
            </a:r>
            <a: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  <a:t/>
            </a:r>
            <a:br>
              <a:rPr lang="it-IT" sz="4000" b="1" dirty="0" smtClean="0">
                <a:latin typeface="Times New Roman Bold"/>
                <a:ea typeface="Times New Roman Bold"/>
                <a:cs typeface="Times New Roman Bold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L’intera documentazione dovrà essere inoltrata via posta a :</a:t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Laborfin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 </a:t>
            </a:r>
            <a:r>
              <a:rPr lang="it-IT" sz="19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Srl</a:t>
            </a: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ufficio sinistri Covid19</a:t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via Castelfidardo 43</a:t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>00185 Roma</a:t>
            </a: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  <a:t/>
            </a:r>
            <a:br>
              <a:rPr lang="it-IT" sz="19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 Bold"/>
              </a:rPr>
            </a:br>
            <a:endParaRPr sz="19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5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65181" y="6150381"/>
            <a:ext cx="1819276" cy="542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92" y="5497551"/>
            <a:ext cx="2467243" cy="119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072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title"/>
          </p:nvPr>
        </p:nvSpPr>
        <p:spPr>
          <a:xfrm>
            <a:off x="1477925" y="2404534"/>
            <a:ext cx="9452345" cy="164630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 defTabSz="365760">
              <a:defRPr sz="1800">
                <a:solidFill>
                  <a:srgbClr val="000000"/>
                </a:solidFill>
              </a:defRPr>
            </a:pPr>
            <a:r>
              <a:rPr sz="4320" dirty="0">
                <a:solidFill>
                  <a:srgbClr val="90C2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							</a:t>
            </a:r>
            <a:r>
              <a:rPr sz="6400" dirty="0">
                <a:solidFill>
                  <a:srgbClr val="90C226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	</a:t>
            </a:r>
            <a:endParaRPr sz="4320" b="1" dirty="0">
              <a:solidFill>
                <a:srgbClr val="05070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8" name="image1.jpg" descr="logo unisalute co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1522" y="1319444"/>
            <a:ext cx="3636002" cy="1085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248" y="2810107"/>
            <a:ext cx="3144776" cy="15241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rgbClr val="90C226"/>
          </a:solidFill>
          <a:prstDash val="solid"/>
          <a:beve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rgbClr val="90C226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rgbClr val="90C226"/>
          </a:solidFill>
          <a:prstDash val="solid"/>
          <a:beve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rgbClr val="90C226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400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5" baseType="lpstr">
      <vt:lpstr>Arial</vt:lpstr>
      <vt:lpstr>Avenir Roman</vt:lpstr>
      <vt:lpstr>Cabin</vt:lpstr>
      <vt:lpstr>Helvetica</vt:lpstr>
      <vt:lpstr>Times New Roman</vt:lpstr>
      <vt:lpstr>Times New Roman Bold</vt:lpstr>
      <vt:lpstr>Trebuchet MS</vt:lpstr>
      <vt:lpstr>Wingdings 3</vt:lpstr>
      <vt:lpstr>Default</vt:lpstr>
      <vt:lpstr>POLIZZA  UIL SCUOLA RISCHIO COVID 19</vt:lpstr>
      <vt:lpstr>  POLIZZA RISCHIO COVID19     Effetto copertura : dalle ore 24,00 del 01/03/2020    Scadenza : alle  ore 24,00 del 31/12/2020       Assicurati : tutti gli Iscritti alla Uil Scuola            </vt:lpstr>
      <vt:lpstr>PRESTAZIONE GARANTITA  Indennizzo forfettario da corrispondere agli assicurati con età minore di 70 anni, infetti da COVID 19 diagnostica successivamente alla decorrenza della copertura (quindi i ricoveri iniziati dopo l’effetto della copertura) ma entro la data di scadenza della stessa.  In caso di ricovero: In caso di ricovero in Istituto di Cura, la cui durata sia stata superiore a 3 giorni, a seguito di sinistro avvenuto durante l’operatività del contratto, nel quale risulti positività al virus COVID-19 (tampone positivo Coronavirus), la Società si obbliga a corrispondere un’indennità forfettaria complessivamente pari ad € 200,00 nel periodo assicurativo. Nel caso in cui il ricovero sia stato effettuato in terapia intensiva, detta indennità si intende elevata ad € 400,00 fermo tutto quanto riportato al precedente capoverso.    </vt:lpstr>
      <vt:lpstr>      DOCUMENTI DA PRODURRE PER RICHIEDERE L’INDENNIZZO  -  modulo di richiesta compilato;  - copia tessera di iscrizione alla Uil Scuola per l’anno 2020; in alternativa ed in assenza provvisoria della tessera : a) alla consegna della delega al datore di lavoro per la trattenuta della quota associativa, oppure b) alla presenza negli elenchi degli Iscritti, depositati presso la Sede nazionale della UIL SCUOLA;  - copia documento d’identità dell’assicurato;  - Lettera di dimissione ospedaliera che indichi chiaramente la data del ricovero e della dimissione, i motivi del ricovero (diagnosi di ammissione e di dimissione) e, nel caso di terapia intensiva, specifichi il regime.  - Su esplicita richiesta della Compagnia di Assicurazione dovrà essere fornita copia della cartella clinica     </vt:lpstr>
      <vt:lpstr>PRECISAZIONI LA DATA DI ISCRIZIONE ALLA UIL SCUOLA DEVE ESSERE SEMPRE PRECEDENTE ALLA DATA DEL RICOVERO.   A CHI INOLTRARE I DOCUMENTI L’intera documentazione dovrà essere inoltrata via posta a : Laborfin Srl ufficio sinistri Covid19 via Castelfidardo 43 00185 Roma    </vt:lpstr>
      <vt:lpstr>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POLIZZA  ALD AUTOMOTIVE COVID 19</dc:title>
  <dc:creator>ALDO ORTOLANI</dc:creator>
  <cp:lastModifiedBy>Utente Windows</cp:lastModifiedBy>
  <cp:revision>11</cp:revision>
  <dcterms:modified xsi:type="dcterms:W3CDTF">2020-04-15T11:14:07Z</dcterms:modified>
</cp:coreProperties>
</file>